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716" r:id="rId5"/>
  </p:sldMasterIdLst>
  <p:notesMasterIdLst>
    <p:notesMasterId r:id="rId25"/>
  </p:notesMasterIdLst>
  <p:handoutMasterIdLst>
    <p:handoutMasterId r:id="rId26"/>
  </p:handoutMasterIdLst>
  <p:sldIdLst>
    <p:sldId id="323" r:id="rId6"/>
    <p:sldId id="326" r:id="rId7"/>
    <p:sldId id="336" r:id="rId8"/>
    <p:sldId id="335" r:id="rId9"/>
    <p:sldId id="331" r:id="rId10"/>
    <p:sldId id="340" r:id="rId11"/>
    <p:sldId id="293" r:id="rId12"/>
    <p:sldId id="282" r:id="rId13"/>
    <p:sldId id="341" r:id="rId14"/>
    <p:sldId id="351" r:id="rId15"/>
    <p:sldId id="344" r:id="rId16"/>
    <p:sldId id="345" r:id="rId17"/>
    <p:sldId id="348" r:id="rId18"/>
    <p:sldId id="346" r:id="rId19"/>
    <p:sldId id="347" r:id="rId20"/>
    <p:sldId id="349" r:id="rId21"/>
    <p:sldId id="350" r:id="rId22"/>
    <p:sldId id="343" r:id="rId23"/>
    <p:sldId id="291" r:id="rId2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  <p:cmAuthor id="3" name="Sonya Waitman" initials="SW" lastIdx="3" clrIdx="2">
    <p:extLst>
      <p:ext uri="{19B8F6BF-5375-455C-9EA6-DF929625EA0E}">
        <p15:presenceInfo xmlns:p15="http://schemas.microsoft.com/office/powerpoint/2012/main" userId="S::sonya.waitman@pass.org::dc5eebf3-e87c-4e26-a6f6-b6a5d9b26541" providerId="AD"/>
      </p:ext>
    </p:extLst>
  </p:cmAuthor>
  <p:cmAuthor id="4" name="Jéssica de Lima" initials="JdL" lastIdx="1" clrIdx="3">
    <p:extLst>
      <p:ext uri="{19B8F6BF-5375-455C-9EA6-DF929625EA0E}">
        <p15:presenceInfo xmlns:p15="http://schemas.microsoft.com/office/powerpoint/2012/main" userId="Jéssica de Li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05050"/>
    <a:srgbClr val="01233C"/>
    <a:srgbClr val="C33942"/>
    <a:srgbClr val="011A2C"/>
    <a:srgbClr val="9D243F"/>
    <a:srgbClr val="777777"/>
    <a:srgbClr val="5D6568"/>
    <a:srgbClr val="289E52"/>
    <a:srgbClr val="8BD9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7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708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0-10-24T10:19:18.597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EA226-1950-9346-BBCC-45D214247BC3}" type="datetimeFigureOut">
              <a:rPr lang="en-US" smtClean="0"/>
              <a:t>10/24/2020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10/24/2020 11:59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82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3" y="302986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3" y="2100572"/>
            <a:ext cx="8463385" cy="806296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3" y="426573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2963-35A9-234E-BF4C-8C7072835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22981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3218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34551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4926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 userDrawn="1"/>
        </p:nvSpPr>
        <p:spPr>
          <a:xfrm>
            <a:off x="5216893" y="0"/>
            <a:ext cx="3927107" cy="51435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4730743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5867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1541427"/>
            <a:ext cx="3245845" cy="2060647"/>
          </a:xfrm>
          <a:prstGeom prst="rect">
            <a:avLst/>
          </a:prstGeom>
        </p:spPr>
        <p:txBody>
          <a:bodyPr anchor="ctr"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22098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2747074" y="1894362"/>
            <a:ext cx="3649851" cy="135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24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0489" y="2210529"/>
            <a:ext cx="7051170" cy="1406795"/>
          </a:xfrm>
          <a:noFill/>
        </p:spPr>
        <p:txBody>
          <a:bodyPr lIns="0" tIns="0" rIns="0" bIns="182880" anchor="b" anchorCtr="0"/>
          <a:lstStyle>
            <a:lvl1pPr>
              <a:defRPr sz="3971" strike="noStrike" spc="-11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Azure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3629093"/>
            <a:ext cx="7051170" cy="70907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76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70C12F42-1460-4B13-A3AB-1E9A73BB0F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684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71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6741" y="442205"/>
            <a:ext cx="2400300" cy="230832"/>
          </a:xfrm>
        </p:spPr>
        <p:txBody>
          <a:bodyPr lIns="0" tIns="0" rIns="0" bIns="0"/>
          <a:lstStyle>
            <a:lvl1pPr marL="0" indent="0" algn="r">
              <a:buNone/>
              <a:defRPr sz="1500">
                <a:latin typeface="+mn-lt"/>
              </a:defRPr>
            </a:lvl1pPr>
            <a:lvl2pPr marL="257175" indent="0">
              <a:buNone/>
              <a:defRPr sz="1500"/>
            </a:lvl2pPr>
            <a:lvl3pPr marL="428625" indent="0">
              <a:buNone/>
              <a:defRPr sz="1500"/>
            </a:lvl3pPr>
            <a:lvl4pPr marL="600075" indent="0">
              <a:buNone/>
              <a:defRPr sz="1500"/>
            </a:lvl4pPr>
            <a:lvl5pPr marL="771525" indent="0">
              <a:buNone/>
              <a:defRPr sz="15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684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60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60441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3CB447-3BB5-324B-BA50-457277EEF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" r="17796"/>
          <a:stretch/>
        </p:blipFill>
        <p:spPr>
          <a:xfrm>
            <a:off x="2904565" y="0"/>
            <a:ext cx="6239435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8B577-D750-FB44-9798-AD7D5107C9AD}"/>
              </a:ext>
            </a:extLst>
          </p:cNvPr>
          <p:cNvSpPr/>
          <p:nvPr userDrawn="1"/>
        </p:nvSpPr>
        <p:spPr>
          <a:xfrm rot="16200000">
            <a:off x="2386801" y="285746"/>
            <a:ext cx="5143500" cy="4572002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1874903"/>
            <a:ext cx="5757946" cy="1025433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2E6AB-EA2C-1E4E-82AA-59C2534FE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25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039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24296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07488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2436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570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72D31-A613-4575-8C30-1B5C8526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468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72D31-A613-4575-8C30-1B5C8526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1A2B3-F991-45BD-8BA7-FA0CE24140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783431"/>
            <a:ext cx="8263890" cy="230832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500" dirty="0" smtClean="0">
                <a:solidFill>
                  <a:schemeClr val="accent1"/>
                </a:solidFill>
                <a:latin typeface="+mj-lt"/>
                <a:cs typeface="+mn-cs"/>
              </a:defRPr>
            </a:lvl1pPr>
          </a:lstStyle>
          <a:p>
            <a:pPr marL="0" lvl="0" defTabSz="685775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7319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170483"/>
            <a:ext cx="3673603" cy="92934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350"/>
              </a:spcBef>
              <a:buFont typeface="Arial" panose="020B0604020202020204" pitchFamily="34" charset="0"/>
              <a:buNone/>
              <a:defRPr sz="1350"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sz="1200"/>
            </a:lvl2pPr>
            <a:lvl3pPr marL="342900" indent="0">
              <a:buFont typeface="Arial" panose="020B0604020202020204" pitchFamily="34" charset="0"/>
              <a:buNone/>
              <a:defRPr sz="900"/>
            </a:lvl3pPr>
            <a:lvl4pPr marL="514350" indent="0">
              <a:buFont typeface="Arial" panose="020B0604020202020204" pitchFamily="34" charset="0"/>
              <a:buNone/>
              <a:defRPr sz="825"/>
            </a:lvl4pPr>
            <a:lvl5pPr marL="685800" indent="0">
              <a:buFont typeface="Arial" panose="020B0604020202020204" pitchFamily="34" charset="0"/>
              <a:buNone/>
              <a:defRPr sz="82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0781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1197" y="1703820"/>
            <a:ext cx="3672198" cy="867930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35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sz="1050"/>
            </a:lvl2pPr>
            <a:lvl3pPr marL="342900" indent="0">
              <a:buFont typeface="Arial" panose="020B0604020202020204" pitchFamily="34" charset="0"/>
              <a:buNone/>
              <a:defRPr sz="825"/>
            </a:lvl3pPr>
            <a:lvl4pPr marL="514350" indent="0">
              <a:buFont typeface="Arial" panose="020B0604020202020204" pitchFamily="34" charset="0"/>
              <a:buNone/>
              <a:defRPr sz="788"/>
            </a:lvl4pPr>
            <a:lvl5pPr marL="685800" indent="0">
              <a:buFont typeface="Arial" panose="020B0604020202020204" pitchFamily="34" charset="0"/>
              <a:buNone/>
              <a:defRPr sz="78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3672198" cy="738664"/>
          </a:xfrm>
        </p:spPr>
        <p:txBody>
          <a:bodyPr>
            <a:sp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96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FD86D9-1D6D-4281-8DED-C8FF1A033CB0}"/>
              </a:ext>
            </a:extLst>
          </p:cNvPr>
          <p:cNvSpPr/>
          <p:nvPr userDrawn="1"/>
        </p:nvSpPr>
        <p:spPr bwMode="auto">
          <a:xfrm flipH="1">
            <a:off x="1" y="0"/>
            <a:ext cx="4113395" cy="51435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17572" y="2137785"/>
            <a:ext cx="4113395" cy="867930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10000"/>
              </a:lnSpc>
              <a:spcBef>
                <a:spcPts val="135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sz="1050"/>
            </a:lvl2pPr>
            <a:lvl3pPr marL="342900" indent="0">
              <a:buFont typeface="Arial" panose="020B0604020202020204" pitchFamily="34" charset="0"/>
              <a:buNone/>
              <a:defRPr sz="825"/>
            </a:lvl3pPr>
            <a:lvl4pPr marL="514350" indent="0">
              <a:buFont typeface="Arial" panose="020B0604020202020204" pitchFamily="34" charset="0"/>
              <a:buNone/>
              <a:defRPr sz="788"/>
            </a:lvl4pPr>
            <a:lvl5pPr marL="685800" indent="0">
              <a:buFont typeface="Arial" panose="020B0604020202020204" pitchFamily="34" charset="0"/>
              <a:buNone/>
              <a:defRPr sz="78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1740753"/>
            <a:ext cx="3276275" cy="83099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553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4892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6359143" y="777232"/>
            <a:ext cx="2784858" cy="3589035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588128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2100572"/>
            <a:ext cx="5588128" cy="806296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588128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2963-35A9-234E-BF4C-8C7072835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160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B595-BB37-4787-AB4B-FF67C7046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7" y="2794907"/>
            <a:ext cx="8263890" cy="41549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F9D7C15-031A-48EC-9C75-F563884CB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2410168"/>
            <a:ext cx="8263890" cy="32316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2100" dirty="0" smtClean="0">
                <a:solidFill>
                  <a:schemeClr val="accent1"/>
                </a:solidFill>
                <a:latin typeface="+mj-lt"/>
                <a:cs typeface="+mn-cs"/>
              </a:defRPr>
            </a:lvl1pPr>
          </a:lstStyle>
          <a:p>
            <a:pPr marL="0" lvl="0" defTabSz="685775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1515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F253213-343D-EC4E-80BF-981DFB4846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321" y="306976"/>
            <a:ext cx="8543108" cy="502922"/>
          </a:xfrm>
        </p:spPr>
        <p:txBody>
          <a:bodyPr>
            <a:noAutofit/>
          </a:bodyPr>
          <a:lstStyle>
            <a:lvl1pPr marL="0" indent="0" algn="l">
              <a:buNone/>
              <a:defRPr sz="3000" b="1" i="0" spc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Resources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99B133C-4C10-6645-86DA-1C2FAC40C9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4321" y="1492990"/>
            <a:ext cx="8543108" cy="24437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Resource URL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EF1F14-E210-5E4E-AD6C-FBD6DF26F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321" y="1157493"/>
            <a:ext cx="8543108" cy="307113"/>
          </a:xfrm>
        </p:spPr>
        <p:txBody>
          <a:bodyPr>
            <a:normAutofit/>
          </a:bodyPr>
          <a:lstStyle>
            <a:lvl1pPr marL="0" indent="0">
              <a:buNone/>
              <a:defRPr sz="15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Resource one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CC564A0-0574-3C49-B906-26C4F1AEC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4321" y="2296356"/>
            <a:ext cx="8543108" cy="24437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Resource URL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C225D99-49B0-2E46-B722-9704BD5106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4321" y="1960859"/>
            <a:ext cx="8543108" cy="307113"/>
          </a:xfrm>
        </p:spPr>
        <p:txBody>
          <a:bodyPr>
            <a:normAutofit/>
          </a:bodyPr>
          <a:lstStyle>
            <a:lvl1pPr marL="0" indent="0">
              <a:buNone/>
              <a:defRPr sz="15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Resource two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4E99198-C76E-0241-B2DA-C2A5A625E1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4321" y="3109398"/>
            <a:ext cx="8543108" cy="24437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Resource URL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034F082-8123-8E4C-A5CC-07E4E4ACF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4321" y="2773901"/>
            <a:ext cx="8543108" cy="307113"/>
          </a:xfrm>
        </p:spPr>
        <p:txBody>
          <a:bodyPr>
            <a:normAutofit/>
          </a:bodyPr>
          <a:lstStyle>
            <a:lvl1pPr marL="0" indent="0">
              <a:buNone/>
              <a:defRPr sz="15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Resource three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833C998-789B-514E-A3A0-846C4E2DD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21" y="3912763"/>
            <a:ext cx="8543108" cy="24437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Resource URL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BF7D92B-2BC7-E245-BED5-0A8EEB343D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321" y="3577266"/>
            <a:ext cx="8543108" cy="307113"/>
          </a:xfrm>
        </p:spPr>
        <p:txBody>
          <a:bodyPr>
            <a:normAutofit/>
          </a:bodyPr>
          <a:lstStyle>
            <a:lvl1pPr marL="0" indent="0">
              <a:buNone/>
              <a:defRPr sz="15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Resource four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9BE33B-9858-0048-9598-E206E5FC5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6707" y="4759890"/>
            <a:ext cx="1138237" cy="37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5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6359143" y="777232"/>
            <a:ext cx="2784858" cy="358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2677885" y="0"/>
            <a:ext cx="6466113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 userDrawn="1"/>
        </p:nvSpPr>
        <p:spPr>
          <a:xfrm rot="16200000">
            <a:off x="1272000" y="504551"/>
            <a:ext cx="5143500" cy="413439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469C1-A6C0-F04A-BC26-020C7156B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34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nd looking at the camera&#10;&#10;Description automatically generated">
            <a:extLst>
              <a:ext uri="{FF2B5EF4-FFF2-40B4-BE49-F238E27FC236}">
                <a16:creationId xmlns:a16="http://schemas.microsoft.com/office/drawing/2014/main" id="{11E303FD-7756-4002-B382-6BE923E0B3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02" y="-5"/>
            <a:ext cx="771525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 userDrawn="1"/>
        </p:nvSpPr>
        <p:spPr>
          <a:xfrm rot="16200000">
            <a:off x="50070" y="-50071"/>
            <a:ext cx="5143500" cy="5243637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 userDrawn="1"/>
        </p:nvSpPr>
        <p:spPr>
          <a:xfrm>
            <a:off x="440703" y="2960940"/>
            <a:ext cx="2993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bg2"/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355B9-F070-9F4F-A334-50BBE3A87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4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244010" y="0"/>
            <a:ext cx="789999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 userDrawn="1"/>
        </p:nvSpPr>
        <p:spPr>
          <a:xfrm rot="16200000">
            <a:off x="-204827" y="204827"/>
            <a:ext cx="5143500" cy="4733842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16CCD-F629-574D-9012-736566BD8C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7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3" y="1"/>
            <a:ext cx="3927106" cy="51434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 userDrawn="1"/>
        </p:nvSpPr>
        <p:spPr>
          <a:xfrm rot="16200000">
            <a:off x="-1150453" y="1150454"/>
            <a:ext cx="5143500" cy="2842588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8060" y="437936"/>
            <a:ext cx="4121690" cy="1115735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8059" y="2088263"/>
            <a:ext cx="412169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88059" y="2577200"/>
            <a:ext cx="4121691" cy="2023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6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263"/>
            <a:ext cx="848121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convallis in </a:t>
            </a:r>
            <a:r>
              <a:rPr lang="en-US" err="1"/>
              <a:t>enim</a:t>
            </a:r>
            <a:r>
              <a:rPr lang="en-US"/>
              <a:t>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4D84B-1C84-8D43-9B05-EC9DFD78A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2" r:id="rId2"/>
    <p:sldLayoutId id="2147483713" r:id="rId3"/>
    <p:sldLayoutId id="2147483654" r:id="rId4"/>
    <p:sldLayoutId id="2147483696" r:id="rId5"/>
    <p:sldLayoutId id="2147483715" r:id="rId6"/>
    <p:sldLayoutId id="2147483710" r:id="rId7"/>
    <p:sldLayoutId id="2147483685" r:id="rId8"/>
    <p:sldLayoutId id="2147483692" r:id="rId9"/>
    <p:sldLayoutId id="2147483697" r:id="rId10"/>
    <p:sldLayoutId id="2147483678" r:id="rId11"/>
    <p:sldLayoutId id="2147483709" r:id="rId12"/>
    <p:sldLayoutId id="2147483691" r:id="rId13"/>
    <p:sldLayoutId id="2147483714" r:id="rId14"/>
    <p:sldLayoutId id="2147483690" r:id="rId15"/>
    <p:sldLayoutId id="2147483688" r:id="rId16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0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rceuresende.com/blog/sql-server-consultas-uteis-do-dia-a-dia-do-dba-que-voce-sempre-tem-que-ficar-procurando-na-internet/" TargetMode="External"/><Relationship Id="rId3" Type="http://schemas.openxmlformats.org/officeDocument/2006/relationships/hyperlink" Target="https://docs.microsoft.com/en-us/sql/relational-databases/system-dynamic-management-views/system-dynamic-management-views" TargetMode="External"/><Relationship Id="rId7" Type="http://schemas.openxmlformats.org/officeDocument/2006/relationships/hyperlink" Target="https://docs.microsoft.com/en-us/sql/relational-databases/databases/msdb-database" TargetMode="External"/><Relationship Id="rId2" Type="http://schemas.openxmlformats.org/officeDocument/2006/relationships/hyperlink" Target="https://docs.microsoft.com/en-us/sql/relational-databases/system-catalog-views/catalog-views-transact-sql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ocs.microsoft.com/en-us/sql/relational-databases/system-information-schema-views/system-information-schema-views-transact-sql" TargetMode="External"/><Relationship Id="rId5" Type="http://schemas.openxmlformats.org/officeDocument/2006/relationships/hyperlink" Target="https://docs.microsoft.com/en-us/sql/relational-databases/system-tables/mapping-system-tables-to-system-views-transact-sql" TargetMode="External"/><Relationship Id="rId4" Type="http://schemas.openxmlformats.org/officeDocument/2006/relationships/hyperlink" Target="https://docs.microsoft.com/en-us/sql/relational-databases/system-compatibility-views/system-compatibility-views-transact-sql" TargetMode="External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PASSChapters/VirtualChapters.aspx" TargetMode="External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hyperlink" Target="http://www.sqlpass.org/PASSChapters.aspx" TargetMode="External"/><Relationship Id="rId12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sqlsaturday.com/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://www.sqlpass.org/Events/24HoursofPASS.aspx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5.emf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ka.ms/sql19_ebook" TargetMode="External"/><Relationship Id="rId3" Type="http://schemas.openxmlformats.org/officeDocument/2006/relationships/hyperlink" Target="http://aka.ms/sqlsaturday_packt" TargetMode="External"/><Relationship Id="rId7" Type="http://schemas.openxmlformats.org/officeDocument/2006/relationships/hyperlink" Target="https://aka.ms/sqlworkshop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aka.ms/azuresqlfundamentalse" TargetMode="External"/><Relationship Id="rId5" Type="http://schemas.openxmlformats.org/officeDocument/2006/relationships/hyperlink" Target="https://aka.ms/sqlsaturday_future" TargetMode="External"/><Relationship Id="rId4" Type="http://schemas.openxmlformats.org/officeDocument/2006/relationships/hyperlink" Target="https://aka.ms/sqlsaturday_essentia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6284" y="3069920"/>
            <a:ext cx="5757946" cy="390525"/>
          </a:xfrm>
        </p:spPr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primeiro</a:t>
            </a:r>
            <a:r>
              <a:rPr lang="en-US" dirty="0"/>
              <a:t> </a:t>
            </a:r>
            <a:r>
              <a:rPr lang="en-US" dirty="0" err="1"/>
              <a:t>passo</a:t>
            </a:r>
            <a:r>
              <a:rPr lang="en-US" dirty="0"/>
              <a:t> para </a:t>
            </a:r>
            <a:r>
              <a:rPr lang="en-US" dirty="0" err="1"/>
              <a:t>dominar</a:t>
            </a:r>
            <a:r>
              <a:rPr lang="en-US" dirty="0"/>
              <a:t> o SQL Server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84" y="1627953"/>
            <a:ext cx="5757946" cy="1025433"/>
          </a:xfrm>
        </p:spPr>
        <p:txBody>
          <a:bodyPr/>
          <a:lstStyle/>
          <a:p>
            <a:r>
              <a:rPr lang="en-US" dirty="0"/>
              <a:t>DMV’s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Dirceu Resende &amp; </a:t>
            </a:r>
            <a:r>
              <a:rPr lang="en-US" dirty="0" err="1"/>
              <a:t>Jéssica</a:t>
            </a:r>
            <a:r>
              <a:rPr lang="en-US" dirty="0"/>
              <a:t> de Lima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F4152B3F-62CF-465D-BF6B-A40E8A8959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76" y="0"/>
            <a:ext cx="1192824" cy="103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23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4E4CAAE-994D-4E24-9B90-B4FBD7EA3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" t="2447" r="-1"/>
          <a:stretch/>
        </p:blipFill>
        <p:spPr>
          <a:xfrm>
            <a:off x="1345246" y="1450862"/>
            <a:ext cx="6416209" cy="98258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B49E866-19F7-4F49-945F-47FAE7F5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99" y="2750961"/>
            <a:ext cx="5257637" cy="1954603"/>
          </a:xfrm>
          <a:prstGeom prst="rect">
            <a:avLst/>
          </a:prstGeom>
        </p:spPr>
      </p:pic>
      <p:pic>
        <p:nvPicPr>
          <p:cNvPr id="14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CC84128E-D4E2-468F-970F-ED526AF988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302752" y="-74618"/>
            <a:ext cx="844060" cy="82828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F235C11-6645-4A37-AFF2-88164E474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8481212" cy="614029"/>
          </a:xfrm>
        </p:spPr>
        <p:txBody>
          <a:bodyPr/>
          <a:lstStyle/>
          <a:p>
            <a:r>
              <a:rPr lang="en-US" dirty="0" err="1"/>
              <a:t>Quantidade</a:t>
            </a:r>
            <a:r>
              <a:rPr lang="en-US" dirty="0"/>
              <a:t> de DMV’s e DMF’s</a:t>
            </a:r>
          </a:p>
        </p:txBody>
      </p:sp>
      <p:sp>
        <p:nvSpPr>
          <p:cNvPr id="16" name="Chave Direita 15">
            <a:extLst>
              <a:ext uri="{FF2B5EF4-FFF2-40B4-BE49-F238E27FC236}">
                <a16:creationId xmlns:a16="http://schemas.microsoft.com/office/drawing/2014/main" id="{CBD17059-B29B-4C0D-8410-CB14AD22AE35}"/>
              </a:ext>
            </a:extLst>
          </p:cNvPr>
          <p:cNvSpPr/>
          <p:nvPr/>
        </p:nvSpPr>
        <p:spPr>
          <a:xfrm rot="5400000">
            <a:off x="4318175" y="-866654"/>
            <a:ext cx="362886" cy="6600194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11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Views/</a:t>
            </a:r>
            <a:r>
              <a:rPr lang="en-US" dirty="0" err="1"/>
              <a:t>Tabelas</a:t>
            </a:r>
            <a:r>
              <a:rPr lang="en-US" dirty="0"/>
              <a:t> de </a:t>
            </a:r>
            <a:r>
              <a:rPr lang="en-US" dirty="0" err="1"/>
              <a:t>Compatibilidade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45598-B057-614A-93FA-D203DEB22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5" y="1164052"/>
            <a:ext cx="8481212" cy="319333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Criadas</a:t>
            </a:r>
            <a:r>
              <a:rPr lang="en-US" dirty="0">
                <a:solidFill>
                  <a:schemeClr val="tx2"/>
                </a:solidFill>
              </a:rPr>
              <a:t> a </a:t>
            </a:r>
            <a:r>
              <a:rPr lang="en-US" dirty="0" err="1">
                <a:solidFill>
                  <a:schemeClr val="tx2"/>
                </a:solidFill>
              </a:rPr>
              <a:t>partir</a:t>
            </a:r>
            <a:r>
              <a:rPr lang="en-US" dirty="0">
                <a:solidFill>
                  <a:schemeClr val="tx2"/>
                </a:solidFill>
              </a:rPr>
              <a:t> do SQL 2005 para </a:t>
            </a:r>
            <a:r>
              <a:rPr lang="en-US" dirty="0" err="1">
                <a:solidFill>
                  <a:schemeClr val="tx2"/>
                </a:solidFill>
              </a:rPr>
              <a:t>retrocompatibilidade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Não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devem</a:t>
            </a:r>
            <a:r>
              <a:rPr lang="en-US" dirty="0">
                <a:solidFill>
                  <a:schemeClr val="tx2"/>
                </a:solidFill>
              </a:rPr>
              <a:t> ser </a:t>
            </a:r>
            <a:r>
              <a:rPr lang="en-US" dirty="0" err="1">
                <a:solidFill>
                  <a:schemeClr val="tx2"/>
                </a:solidFill>
              </a:rPr>
              <a:t>utilizadas</a:t>
            </a:r>
            <a:r>
              <a:rPr lang="en-US" dirty="0">
                <a:solidFill>
                  <a:schemeClr val="tx2"/>
                </a:solidFill>
              </a:rPr>
              <a:t> em </a:t>
            </a:r>
            <a:r>
              <a:rPr lang="en-US" dirty="0" err="1">
                <a:solidFill>
                  <a:schemeClr val="tx2"/>
                </a:solidFill>
              </a:rPr>
              <a:t>novos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projetos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descontinuadas</a:t>
            </a:r>
            <a:r>
              <a:rPr lang="en-US" dirty="0"/>
              <a:t> 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momento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Podem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resultar</a:t>
            </a:r>
            <a:r>
              <a:rPr lang="en-US" dirty="0">
                <a:solidFill>
                  <a:schemeClr val="tx2"/>
                </a:solidFill>
              </a:rPr>
              <a:t> em arithmetic overflows em </a:t>
            </a:r>
            <a:r>
              <a:rPr lang="en-US" dirty="0" err="1">
                <a:solidFill>
                  <a:schemeClr val="tx2"/>
                </a:solidFill>
              </a:rPr>
              <a:t>alguns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casos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</a:rPr>
              <a:t>Exemplos</a:t>
            </a:r>
            <a:r>
              <a:rPr lang="en-US" dirty="0">
                <a:solidFill>
                  <a:schemeClr val="tx2"/>
                </a:solidFill>
              </a:rPr>
              <a:t>: </a:t>
            </a:r>
            <a:r>
              <a:rPr lang="en-US" dirty="0" err="1">
                <a:solidFill>
                  <a:schemeClr val="tx2"/>
                </a:solidFill>
              </a:rPr>
              <a:t>sys.syscolumns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sys.sysindexes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sys.systables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CB81A36D-7245-4182-A5E5-A158EED975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302752" y="-74618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79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INFORMATION_SCHEMA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45598-B057-614A-93FA-D203DEB22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5" y="1164052"/>
            <a:ext cx="8481212" cy="319333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Informações</a:t>
            </a:r>
            <a:r>
              <a:rPr lang="en-US" dirty="0">
                <a:solidFill>
                  <a:schemeClr val="tx2"/>
                </a:solidFill>
              </a:rPr>
              <a:t> de metadata </a:t>
            </a:r>
            <a:r>
              <a:rPr lang="en-US" dirty="0" err="1">
                <a:solidFill>
                  <a:schemeClr val="tx2"/>
                </a:solidFill>
              </a:rPr>
              <a:t>seguindo</a:t>
            </a:r>
            <a:r>
              <a:rPr lang="en-US" dirty="0">
                <a:solidFill>
                  <a:schemeClr val="tx2"/>
                </a:solidFill>
              </a:rPr>
              <a:t> um </a:t>
            </a:r>
            <a:r>
              <a:rPr lang="en-US" dirty="0" err="1">
                <a:solidFill>
                  <a:schemeClr val="tx2"/>
                </a:solidFill>
              </a:rPr>
              <a:t>padrão</a:t>
            </a:r>
            <a:r>
              <a:rPr lang="en-US" dirty="0">
                <a:solidFill>
                  <a:schemeClr val="tx2"/>
                </a:solidFill>
              </a:rPr>
              <a:t> ISO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Mesma</a:t>
            </a:r>
            <a:r>
              <a:rPr lang="en-US" dirty="0"/>
              <a:t> consulta no SQL Server, MySQL, Postgres, etc..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Existem</a:t>
            </a:r>
            <a:r>
              <a:rPr lang="en-US" dirty="0"/>
              <a:t> em </a:t>
            </a:r>
            <a:r>
              <a:rPr lang="en-US" dirty="0" err="1"/>
              <a:t>cada</a:t>
            </a:r>
            <a:r>
              <a:rPr lang="en-US" dirty="0"/>
              <a:t> BD, sob o schema </a:t>
            </a:r>
            <a:r>
              <a:rPr lang="en-US" sz="2000" dirty="0"/>
              <a:t>INFORMATION_SCHEMA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</a:rPr>
              <a:t>Exemplos</a:t>
            </a:r>
            <a:r>
              <a:rPr lang="en-US" dirty="0">
                <a:solidFill>
                  <a:schemeClr val="tx2"/>
                </a:solidFill>
              </a:rPr>
              <a:t>: TABLES, COLUMNS, ROUTINES, VIEWS, TABLE_PRIVILEGES, TABLE_CONSTRAINTS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CB81A36D-7245-4182-A5E5-A158EED975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302752" y="-74618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56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internos</a:t>
            </a:r>
            <a:r>
              <a:rPr lang="en-US" dirty="0"/>
              <a:t> da </a:t>
            </a:r>
            <a:r>
              <a:rPr lang="en-US" dirty="0" err="1"/>
              <a:t>msdb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45598-B057-614A-93FA-D203DEB22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5" y="1164052"/>
            <a:ext cx="8481212" cy="319333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Informações</a:t>
            </a:r>
            <a:r>
              <a:rPr lang="en-US" dirty="0">
                <a:solidFill>
                  <a:schemeClr val="tx2"/>
                </a:solidFill>
              </a:rPr>
              <a:t> de metadata </a:t>
            </a:r>
            <a:r>
              <a:rPr lang="en-US" dirty="0"/>
              <a:t>do SQL Agent, Database Mail, Service Broker, Backup/Restore, </a:t>
            </a:r>
            <a:r>
              <a:rPr lang="en-US" dirty="0" err="1"/>
              <a:t>Replicação</a:t>
            </a:r>
            <a:r>
              <a:rPr lang="en-US" dirty="0"/>
              <a:t>, Log Shipping..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/>
                </a:solidFill>
              </a:rPr>
              <a:t>Exemplos</a:t>
            </a:r>
            <a:r>
              <a:rPr lang="en-US" dirty="0">
                <a:solidFill>
                  <a:schemeClr val="tx2"/>
                </a:solidFill>
              </a:rPr>
              <a:t>: </a:t>
            </a:r>
            <a:r>
              <a:rPr lang="en-US" dirty="0" err="1">
                <a:solidFill>
                  <a:schemeClr val="tx2"/>
                </a:solidFill>
              </a:rPr>
              <a:t>sysjobs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sysjobactivity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sysjobhistory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backupset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restorehistory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dirty="0" err="1">
                <a:solidFill>
                  <a:schemeClr val="tx2"/>
                </a:solidFill>
              </a:rPr>
              <a:t>sysmail_mailitems</a:t>
            </a:r>
            <a:r>
              <a:rPr lang="en-US" dirty="0"/>
              <a:t>, </a:t>
            </a:r>
            <a:r>
              <a:rPr lang="en-US" dirty="0" err="1"/>
              <a:t>log_shipping_primaries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CB81A36D-7245-4182-A5E5-A158EED975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302752" y="-74618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87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DMV’s e </a:t>
            </a:r>
            <a:r>
              <a:rPr lang="en-029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DMF’s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45598-B057-614A-93FA-D203DEB22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5" y="1164052"/>
            <a:ext cx="8481212" cy="319333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Dynamic Management Views e Dynamic Management Functions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Conhecimento</a:t>
            </a:r>
            <a:r>
              <a:rPr lang="en-US" sz="2000" dirty="0">
                <a:solidFill>
                  <a:schemeClr val="tx2"/>
                </a:solidFill>
              </a:rPr>
              <a:t> fundamental p</a:t>
            </a:r>
            <a:r>
              <a:rPr lang="en-US" sz="2000" dirty="0"/>
              <a:t>ara </a:t>
            </a:r>
            <a:r>
              <a:rPr lang="en-US" sz="2000" dirty="0" err="1"/>
              <a:t>qualquer</a:t>
            </a:r>
            <a:r>
              <a:rPr lang="en-US" sz="2000" dirty="0"/>
              <a:t> DBA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Consultas</a:t>
            </a:r>
            <a:r>
              <a:rPr lang="en-US" sz="2000" dirty="0"/>
              <a:t> </a:t>
            </a:r>
            <a:r>
              <a:rPr lang="en-US" sz="2000" dirty="0" err="1"/>
              <a:t>dinâmicas</a:t>
            </a:r>
            <a:r>
              <a:rPr lang="en-US" sz="2000" dirty="0"/>
              <a:t>. </a:t>
            </a:r>
            <a:r>
              <a:rPr lang="en-US" sz="2000" dirty="0" err="1"/>
              <a:t>Resultado</a:t>
            </a:r>
            <a:r>
              <a:rPr lang="en-US" sz="2000" dirty="0"/>
              <a:t> </a:t>
            </a:r>
            <a:r>
              <a:rPr lang="en-US" sz="2000" dirty="0" err="1"/>
              <a:t>pode</a:t>
            </a:r>
            <a:r>
              <a:rPr lang="en-US" sz="2000" dirty="0"/>
              <a:t> mudar a </a:t>
            </a:r>
            <a:r>
              <a:rPr lang="en-US" sz="2000" dirty="0" err="1"/>
              <a:t>cada</a:t>
            </a:r>
            <a:r>
              <a:rPr lang="en-US" sz="2000" dirty="0"/>
              <a:t> </a:t>
            </a:r>
            <a:r>
              <a:rPr lang="en-US" sz="2000" dirty="0" err="1"/>
              <a:t>execução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São </a:t>
            </a:r>
            <a:r>
              <a:rPr lang="en-US" sz="2000" dirty="0" err="1">
                <a:solidFill>
                  <a:schemeClr val="tx2"/>
                </a:solidFill>
              </a:rPr>
              <a:t>localizadas</a:t>
            </a:r>
            <a:r>
              <a:rPr lang="en-US" sz="2000" dirty="0">
                <a:solidFill>
                  <a:schemeClr val="tx2"/>
                </a:solidFill>
              </a:rPr>
              <a:t> no schema sys </a:t>
            </a:r>
            <a:r>
              <a:rPr lang="en-US" sz="2000" dirty="0" err="1">
                <a:solidFill>
                  <a:schemeClr val="tx2"/>
                </a:solidFill>
              </a:rPr>
              <a:t>também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Nome dos </a:t>
            </a:r>
            <a:r>
              <a:rPr lang="en-US" sz="2000" dirty="0" err="1">
                <a:solidFill>
                  <a:schemeClr val="tx2"/>
                </a:solidFill>
              </a:rPr>
              <a:t>objetos</a:t>
            </a:r>
            <a:r>
              <a:rPr lang="en-US" sz="2000" dirty="0">
                <a:solidFill>
                  <a:schemeClr val="tx2"/>
                </a:solidFill>
              </a:rPr>
              <a:t> sempre </a:t>
            </a:r>
            <a:r>
              <a:rPr lang="en-US" sz="2000" dirty="0" err="1">
                <a:solidFill>
                  <a:schemeClr val="tx2"/>
                </a:solidFill>
              </a:rPr>
              <a:t>começa</a:t>
            </a:r>
            <a:r>
              <a:rPr lang="en-US" sz="2000" dirty="0">
                <a:solidFill>
                  <a:schemeClr val="tx2"/>
                </a:solidFill>
              </a:rPr>
              <a:t> com dm_*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tx2"/>
                </a:solidFill>
              </a:rPr>
              <a:t>Exemplos</a:t>
            </a:r>
            <a:r>
              <a:rPr lang="en-US" sz="1800" dirty="0">
                <a:solidFill>
                  <a:schemeClr val="tx2"/>
                </a:solidFill>
              </a:rPr>
              <a:t>: </a:t>
            </a:r>
            <a:r>
              <a:rPr lang="en-US" sz="1800" dirty="0" err="1">
                <a:solidFill>
                  <a:schemeClr val="tx2"/>
                </a:solidFill>
              </a:rPr>
              <a:t>sys.dm_os_wait_stats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 err="1">
                <a:solidFill>
                  <a:schemeClr val="tx2"/>
                </a:solidFill>
              </a:rPr>
              <a:t>sys.dm_db_partition_stats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 err="1">
                <a:solidFill>
                  <a:schemeClr val="tx2"/>
                </a:solidFill>
              </a:rPr>
              <a:t>sys.dm_exec_requests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 err="1">
                <a:solidFill>
                  <a:schemeClr val="tx2"/>
                </a:solidFill>
              </a:rPr>
              <a:t>sys.dm_exec_sessions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da-DK" sz="1800" dirty="0">
                <a:solidFill>
                  <a:schemeClr val="tx2"/>
                </a:solidFill>
              </a:rPr>
              <a:t>sys.dm_db_index_usage_stats</a:t>
            </a:r>
            <a:endParaRPr lang="en-US" sz="1800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CB81A36D-7245-4182-A5E5-A158EED975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302752" y="-74618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3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DMV’s e </a:t>
            </a:r>
            <a:r>
              <a:rPr lang="en-029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DMF’s</a:t>
            </a:r>
            <a:endParaRPr lang="en-US" dirty="0"/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CB81A36D-7245-4182-A5E5-A158EED975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302752" y="-74618"/>
            <a:ext cx="844060" cy="82828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46DB33-6B4B-4F99-B8B4-8F7B3F296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42" y="1051965"/>
            <a:ext cx="3780544" cy="389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D90DCD-3987-4EBA-86FB-3375D530E1C2}"/>
              </a:ext>
            </a:extLst>
          </p:cNvPr>
          <p:cNvSpPr txBox="1"/>
          <p:nvPr/>
        </p:nvSpPr>
        <p:spPr>
          <a:xfrm>
            <a:off x="4805606" y="1051965"/>
            <a:ext cx="250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Consulta a </a:t>
            </a:r>
            <a:r>
              <a:rPr lang="en-US" dirty="0" err="1"/>
              <a:t>uma</a:t>
            </a:r>
            <a:r>
              <a:rPr lang="en-US" dirty="0"/>
              <a:t> DMV</a:t>
            </a:r>
            <a:endParaRPr lang="en-029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812219-7A38-4898-883B-1AC038B9B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373" y="1421297"/>
            <a:ext cx="3722537" cy="9455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DA25F3-7E74-401A-BE8D-AD645CFD5CE1}"/>
              </a:ext>
            </a:extLst>
          </p:cNvPr>
          <p:cNvSpPr txBox="1"/>
          <p:nvPr/>
        </p:nvSpPr>
        <p:spPr>
          <a:xfrm>
            <a:off x="4805606" y="2776640"/>
            <a:ext cx="250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Consulta a </a:t>
            </a:r>
            <a:r>
              <a:rPr lang="en-US" dirty="0" err="1"/>
              <a:t>uma</a:t>
            </a:r>
            <a:r>
              <a:rPr lang="en-US" dirty="0"/>
              <a:t> DMF</a:t>
            </a:r>
            <a:endParaRPr lang="en-029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ABAFDC-7A74-4278-B2A3-B89B45CA6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373" y="3175502"/>
            <a:ext cx="3994452" cy="109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82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DMV’s e </a:t>
            </a:r>
            <a:r>
              <a:rPr lang="en-029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DMF’s</a:t>
            </a:r>
            <a:endParaRPr lang="en-US" dirty="0"/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CB81A36D-7245-4182-A5E5-A158EED975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302752" y="-74618"/>
            <a:ext cx="844060" cy="828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F9DC30-1351-4248-988A-730EB904D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" y="1214933"/>
            <a:ext cx="6921500" cy="362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43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DMV’s e </a:t>
            </a:r>
            <a:r>
              <a:rPr lang="en-029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DMF’s</a:t>
            </a:r>
            <a:endParaRPr lang="en-US" dirty="0"/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CB81A36D-7245-4182-A5E5-A158EED975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302752" y="-74618"/>
            <a:ext cx="844060" cy="828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3CED37-F13F-4B3F-9881-213A15872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" t="9081" r="1098" b="8312"/>
          <a:stretch/>
        </p:blipFill>
        <p:spPr>
          <a:xfrm>
            <a:off x="1457325" y="1001164"/>
            <a:ext cx="6229350" cy="401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57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45598-B057-614A-93FA-D203DEB22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5" y="1164052"/>
            <a:ext cx="8481212" cy="319333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hlinkClick r:id="rId2"/>
              </a:rPr>
              <a:t>https://docs.microsoft.com/en-us/sql/relational-databases/system-catalog-views/catalog-views-transact-sql</a:t>
            </a:r>
            <a:endParaRPr lang="en-US" sz="1200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hlinkClick r:id="rId3"/>
              </a:rPr>
              <a:t>https://docs.microsoft.com/en-us/sql/relational-databases/system-dynamic-management-views/system-dynamic-management-views</a:t>
            </a:r>
            <a:endParaRPr lang="en-US" sz="1200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hlinkClick r:id="rId4"/>
              </a:rPr>
              <a:t>https://docs.microsoft.com/en-us/sql/relational-databases/system-compatibility-views/system-compatibility-views-transact-sql</a:t>
            </a:r>
            <a:endParaRPr lang="en-US" sz="1200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hlinkClick r:id="rId5"/>
              </a:rPr>
              <a:t>https://docs.microsoft.com/en-us/sql/relational-databases/system-tables/mapping-system-tables-to-system-views-transact-sql</a:t>
            </a:r>
            <a:endParaRPr lang="en-US" sz="1200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hlinkClick r:id="rId6"/>
              </a:rPr>
              <a:t>https://docs.microsoft.com/en-us/sql/relational-databases/system-information-schema-views/system-information-schema-views-transact-sql</a:t>
            </a:r>
            <a:endParaRPr lang="en-US" sz="1200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hlinkClick r:id="rId7"/>
              </a:rPr>
              <a:t>https://docs.microsoft.com/en-us/sql/relational-databases/databases/msdb-database</a:t>
            </a:r>
            <a:endParaRPr lang="en-US" sz="1200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hlinkClick r:id="rId8"/>
              </a:rPr>
              <a:t>https://www.dirceuresende.com/blog/sql-server-consultas-uteis-do-dia-a-dia-do-dba-que-voce-sempre-tem-que-ficar-procurando-na-internet/</a:t>
            </a:r>
            <a:endParaRPr lang="en-US" sz="1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CB81A36D-7245-4182-A5E5-A158EED9754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302752" y="-74618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07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034A6FD-1D90-4E38-A2AD-5BC0F3AB8A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76" y="0"/>
            <a:ext cx="1192824" cy="103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4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F890-302E-5E42-91DB-AFE6C85C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56" y="2571750"/>
            <a:ext cx="3245845" cy="1153537"/>
          </a:xfrm>
        </p:spPr>
        <p:txBody>
          <a:bodyPr anchor="t"/>
          <a:lstStyle/>
          <a:p>
            <a:pPr>
              <a:lnSpc>
                <a:spcPct val="90000"/>
              </a:lnSpc>
            </a:pPr>
            <a:r>
              <a:rPr lang="en-US" sz="4400"/>
              <a:t>Explore your PASS community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3F6BF-0D9B-6941-B462-8655A135E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755" y="165396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E8CAE-78C9-1949-A87D-878E342A72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2182" y="3336598"/>
            <a:ext cx="1241920" cy="1241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BD081-1F08-394E-86A5-893F8C3779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7973" y="3641603"/>
            <a:ext cx="772230" cy="702027"/>
          </a:xfrm>
          <a:prstGeom prst="rect">
            <a:avLst/>
          </a:prstGeom>
        </p:spPr>
      </p:pic>
      <p:sp>
        <p:nvSpPr>
          <p:cNvPr id="13" name="Rectangle 12">
            <a:hlinkClick r:id="rId5"/>
            <a:extLst>
              <a:ext uri="{FF2B5EF4-FFF2-40B4-BE49-F238E27FC236}">
                <a16:creationId xmlns:a16="http://schemas.microsoft.com/office/drawing/2014/main" id="{7FFA58E1-AFAE-6E41-A7A4-3134640BD42F}"/>
              </a:ext>
            </a:extLst>
          </p:cNvPr>
          <p:cNvSpPr/>
          <p:nvPr/>
        </p:nvSpPr>
        <p:spPr>
          <a:xfrm>
            <a:off x="3690399" y="2753232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4" name="Rectangle 13">
            <a:hlinkClick r:id="rId6"/>
            <a:extLst>
              <a:ext uri="{FF2B5EF4-FFF2-40B4-BE49-F238E27FC236}">
                <a16:creationId xmlns:a16="http://schemas.microsoft.com/office/drawing/2014/main" id="{9EB3BE4C-4D6B-9043-B9AF-4F9F2E426BC4}"/>
              </a:ext>
            </a:extLst>
          </p:cNvPr>
          <p:cNvSpPr/>
          <p:nvPr/>
        </p:nvSpPr>
        <p:spPr>
          <a:xfrm>
            <a:off x="6840395" y="2753232"/>
            <a:ext cx="175856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Connect with the global data community</a:t>
            </a:r>
            <a:endParaRPr lang="en-US" sz="1200" b="0" i="0">
              <a:solidFill>
                <a:schemeClr val="tx1"/>
              </a:solidFill>
              <a:latin typeface="+mj-lt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id="{B2C81291-D94F-3142-B6F3-5BE4EB2131A6}"/>
              </a:ext>
            </a:extLst>
          </p:cNvPr>
          <p:cNvSpPr/>
          <p:nvPr/>
        </p:nvSpPr>
        <p:spPr>
          <a:xfrm>
            <a:off x="5330926" y="2753232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Local user groups around the world</a:t>
            </a:r>
          </a:p>
        </p:txBody>
      </p:sp>
      <p:sp>
        <p:nvSpPr>
          <p:cNvPr id="16" name="Rectangle 15">
            <a:hlinkClick r:id="rId8"/>
            <a:extLst>
              <a:ext uri="{FF2B5EF4-FFF2-40B4-BE49-F238E27FC236}">
                <a16:creationId xmlns:a16="http://schemas.microsoft.com/office/drawing/2014/main" id="{D5D65FB3-C04C-A546-A913-C0814BC10F5A}"/>
              </a:ext>
            </a:extLst>
          </p:cNvPr>
          <p:cNvSpPr/>
          <p:nvPr/>
        </p:nvSpPr>
        <p:spPr>
          <a:xfrm>
            <a:off x="3690680" y="4543933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7" name="Rectangle 16">
            <a:hlinkClick r:id="rId7"/>
            <a:extLst>
              <a:ext uri="{FF2B5EF4-FFF2-40B4-BE49-F238E27FC236}">
                <a16:creationId xmlns:a16="http://schemas.microsoft.com/office/drawing/2014/main" id="{23241561-83A2-804A-8F0C-A676064DBABC}"/>
              </a:ext>
            </a:extLst>
          </p:cNvPr>
          <p:cNvSpPr/>
          <p:nvPr/>
        </p:nvSpPr>
        <p:spPr>
          <a:xfrm>
            <a:off x="5255604" y="4543933"/>
            <a:ext cx="182469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Learning on-demand and delivered to you</a:t>
            </a:r>
          </a:p>
        </p:txBody>
      </p:sp>
      <p:sp>
        <p:nvSpPr>
          <p:cNvPr id="18" name="Rectangle 17">
            <a:hlinkClick r:id="rId7"/>
            <a:extLst>
              <a:ext uri="{FF2B5EF4-FFF2-40B4-BE49-F238E27FC236}">
                <a16:creationId xmlns:a16="http://schemas.microsoft.com/office/drawing/2014/main" id="{DC862C0E-3CC0-9240-859B-88B83A2A551D}"/>
              </a:ext>
            </a:extLst>
          </p:cNvPr>
          <p:cNvSpPr/>
          <p:nvPr/>
        </p:nvSpPr>
        <p:spPr>
          <a:xfrm>
            <a:off x="7080295" y="4543933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5C2C79-0343-7C4A-A0CF-31E4444953B1}"/>
              </a:ext>
            </a:extLst>
          </p:cNvPr>
          <p:cNvCxnSpPr>
            <a:cxnSpLocks/>
          </p:cNvCxnSpPr>
          <p:nvPr/>
        </p:nvCxnSpPr>
        <p:spPr>
          <a:xfrm flipH="1">
            <a:off x="3927729" y="3336598"/>
            <a:ext cx="450313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8F4EA-C59F-F343-883B-AF111B8F39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0860" t="13663"/>
          <a:stretch/>
        </p:blipFill>
        <p:spPr>
          <a:xfrm>
            <a:off x="0" y="0"/>
            <a:ext cx="2176198" cy="21077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6441A-5B13-DA4D-B288-3616ECEDEC4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559" y="1653963"/>
            <a:ext cx="1124092" cy="11240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403638-AB44-014B-901A-3B8B915D0147}"/>
              </a:ext>
            </a:extLst>
          </p:cNvPr>
          <p:cNvSpPr txBox="1"/>
          <p:nvPr/>
        </p:nvSpPr>
        <p:spPr>
          <a:xfrm>
            <a:off x="3350623" y="478340"/>
            <a:ext cx="5590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Own your career with interactive learning built by community and guided by data experts.</a:t>
            </a:r>
          </a:p>
          <a:p>
            <a:pPr algn="ctr"/>
            <a:r>
              <a:rPr lang="en-US" sz="2000" b="1" i="1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involved. Get ahead.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4F8B09-BE97-4528-9349-1A9258974DB0}"/>
              </a:ext>
            </a:extLst>
          </p:cNvPr>
          <p:cNvGrpSpPr/>
          <p:nvPr/>
        </p:nvGrpSpPr>
        <p:grpSpPr>
          <a:xfrm>
            <a:off x="5304736" y="3983988"/>
            <a:ext cx="1564924" cy="440471"/>
            <a:chOff x="5486576" y="3693211"/>
            <a:chExt cx="1564924" cy="4404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3431F2-F8FE-4A4E-8A2A-E968BE4E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86576" y="3693211"/>
              <a:ext cx="1564924" cy="38498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3BDF172-0880-482D-9F3A-50FEB5D0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7616" t="1" b="24563"/>
            <a:stretch/>
          </p:blipFill>
          <p:spPr>
            <a:xfrm>
              <a:off x="6179156" y="3928833"/>
              <a:ext cx="719453" cy="204849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1D42F-75B9-45E4-ACA4-ED1EC30CB99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1214" y="1617857"/>
            <a:ext cx="1133162" cy="113316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94444D3-65AA-46F3-873F-A8B227D3A649}"/>
              </a:ext>
            </a:extLst>
          </p:cNvPr>
          <p:cNvGrpSpPr/>
          <p:nvPr/>
        </p:nvGrpSpPr>
        <p:grpSpPr>
          <a:xfrm>
            <a:off x="5671208" y="3572221"/>
            <a:ext cx="938936" cy="343402"/>
            <a:chOff x="5522708" y="4176246"/>
            <a:chExt cx="1088791" cy="38611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BB39A4A-7B6D-4290-B5D2-4D4F4643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22708" y="4176246"/>
              <a:ext cx="772230" cy="38611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D6C87-C83C-4FB5-937B-2B6650AD51D0}"/>
                </a:ext>
              </a:extLst>
            </p:cNvPr>
            <p:cNvSpPr txBox="1"/>
            <p:nvPr/>
          </p:nvSpPr>
          <p:spPr>
            <a:xfrm>
              <a:off x="6165992" y="4222972"/>
              <a:ext cx="445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rgbClr val="5D6568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00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57C3-12DD-4CC3-A904-95D1070C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Missed PASS Summit 2019?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E1106-C798-4AE1-81C0-82260F489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394" y="1517057"/>
            <a:ext cx="8481212" cy="390525"/>
          </a:xfrm>
        </p:spPr>
        <p:txBody>
          <a:bodyPr/>
          <a:lstStyle/>
          <a:p>
            <a:r>
              <a:rPr lang="en-US" sz="3200"/>
              <a:t>Get the Recordings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CEA300C-01AE-4436-9AA3-0BBC0738CC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1394" y="2312971"/>
            <a:ext cx="5336942" cy="2180652"/>
          </a:xfrm>
        </p:spPr>
        <p:txBody>
          <a:bodyPr/>
          <a:lstStyle/>
          <a:p>
            <a:r>
              <a:rPr lang="en-US"/>
              <a:t>Download all PASS Summit sessions on Data Management, Analytics, or Architecture for only $399 USD</a:t>
            </a:r>
          </a:p>
          <a:p>
            <a:endParaRPr lang="en-US"/>
          </a:p>
          <a:p>
            <a:r>
              <a:rPr lang="en-US"/>
              <a:t>More options available at </a:t>
            </a:r>
            <a:r>
              <a:rPr lang="en-US" sz="2800" b="1"/>
              <a:t>PASSstuff.com</a:t>
            </a:r>
          </a:p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99558-C0CF-437D-BB58-E1E6AC3B7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"/>
          <a:stretch/>
        </p:blipFill>
        <p:spPr>
          <a:xfrm>
            <a:off x="5809301" y="1907583"/>
            <a:ext cx="2552080" cy="252725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B71598C7-DDA3-4A2C-B885-B9F8EBDEB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299940" y="-73152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A1E2D-9DF4-4F83-9D90-D879C6C833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6511" y="3082938"/>
            <a:ext cx="8052205" cy="1646420"/>
          </a:xfrm>
        </p:spPr>
        <p:txBody>
          <a:bodyPr/>
          <a:lstStyle/>
          <a:p>
            <a:pPr fontAlgn="base"/>
            <a:r>
              <a:rPr lang="en-US" sz="1400" dirty="0"/>
              <a:t>We are thrilled to say the first ever PASS Virtual Summit will be taking place this November! </a:t>
            </a:r>
          </a:p>
          <a:p>
            <a:pPr fontAlgn="base"/>
            <a:endParaRPr lang="en-US" sz="1400" dirty="0"/>
          </a:p>
          <a:p>
            <a:pPr fontAlgn="base"/>
            <a:r>
              <a:rPr lang="en-US" sz="1400" dirty="0"/>
              <a:t>We will be launching PASS Summit into a whole new world, and with that comes exciting opportunities with what we can offer you. We will go beyond simply moving sessions online to fully embracing everything a virtual environment can offer. </a:t>
            </a:r>
            <a:br>
              <a:rPr lang="en-US" sz="1400" dirty="0"/>
            </a:br>
            <a:endParaRPr lang="en-US" sz="1400" dirty="0"/>
          </a:p>
          <a:p>
            <a:pPr fontAlgn="base"/>
            <a:r>
              <a:rPr lang="en-US" sz="1400" b="1" dirty="0">
                <a:solidFill>
                  <a:srgbClr val="C00000"/>
                </a:solidFill>
              </a:rPr>
              <a:t>Find out more at PASS.org/summit</a:t>
            </a:r>
          </a:p>
        </p:txBody>
      </p:sp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D6612586-467F-428A-BAFC-EAC118617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4"/>
            <a:ext cx="9144000" cy="2867025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D365C3A1-5B1F-4ADF-98DE-7F58F727EE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0" y="4315216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975C-EFA8-DF42-8906-4B73E8DD0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726"/>
            <a:ext cx="9144000" cy="1924681"/>
          </a:xfrm>
        </p:spPr>
        <p:txBody>
          <a:bodyPr anchor="t">
            <a:normAutofit/>
          </a:bodyPr>
          <a:lstStyle/>
          <a:p>
            <a:pPr algn="ctr">
              <a:spcBef>
                <a:spcPts val="450"/>
              </a:spcBef>
              <a:spcAft>
                <a:spcPts val="450"/>
              </a:spcAft>
            </a:pPr>
            <a:r>
              <a:rPr lang="en-US" sz="3000" dirty="0"/>
              <a:t>Thank You to our SQLSaturday BH Sponsors</a:t>
            </a:r>
          </a:p>
        </p:txBody>
      </p:sp>
      <p:pic>
        <p:nvPicPr>
          <p:cNvPr id="1026" name="Picture 2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<a:extLst>
              <a:ext uri="{FF2B5EF4-FFF2-40B4-BE49-F238E27FC236}">
                <a16:creationId xmlns:a16="http://schemas.microsoft.com/office/drawing/2014/main" id="{0291E54C-5F57-4F79-97CB-E98502596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362" y="1160604"/>
            <a:ext cx="3470553" cy="56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38D06FA-965B-429D-BFE3-BBBEF89FD1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933" y="2060353"/>
            <a:ext cx="1939224" cy="458707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45CD2C-3B33-4986-A6A6-ABAD67A458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129" y="3230358"/>
            <a:ext cx="1336465" cy="1336465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CF7D0AB4-D085-47BB-8F02-83770E894D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204" y="3679277"/>
            <a:ext cx="1773609" cy="521900"/>
          </a:xfrm>
          <a:prstGeom prst="rect">
            <a:avLst/>
          </a:prstGeom>
        </p:spPr>
      </p:pic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8A9DBE7-1559-4FBC-8C81-310E2B6453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204" y="1795644"/>
            <a:ext cx="2037772" cy="984923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0FA76C3E-C478-4736-BF99-96B88E9E4C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25202"/>
            <a:ext cx="2363236" cy="695302"/>
          </a:xfrm>
          <a:prstGeom prst="rect">
            <a:avLst/>
          </a:prstGeom>
        </p:spPr>
      </p:pic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82453A97-48B6-4A0E-9196-A75073CCF2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937" y="2666430"/>
            <a:ext cx="1012847" cy="1012847"/>
          </a:xfrm>
          <a:prstGeom prst="rect">
            <a:avLst/>
          </a:prstGeom>
        </p:spPr>
      </p:pic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EAAEFF6D-A946-4A61-B531-68D5C2CD31B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0" y="4315216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42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5F958DF-7FBB-4A20-A50A-7FD551F97BAB}"/>
              </a:ext>
            </a:extLst>
          </p:cNvPr>
          <p:cNvSpPr/>
          <p:nvPr/>
        </p:nvSpPr>
        <p:spPr bwMode="auto">
          <a:xfrm>
            <a:off x="4013106" y="0"/>
            <a:ext cx="5130894" cy="51435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0001EFE-065B-4DD5-985E-CBD0333D51D5}"/>
              </a:ext>
            </a:extLst>
          </p:cNvPr>
          <p:cNvSpPr txBox="1">
            <a:spLocks/>
          </p:cNvSpPr>
          <p:nvPr/>
        </p:nvSpPr>
        <p:spPr>
          <a:xfrm>
            <a:off x="307181" y="1363835"/>
            <a:ext cx="3464719" cy="2806666"/>
          </a:xfrm>
          <a:prstGeom prst="rect">
            <a:avLst/>
          </a:prstGeom>
        </p:spPr>
        <p:txBody>
          <a:bodyPr/>
          <a:lstStyle>
            <a:lvl1pPr marL="171450" marR="0" indent="-171450" algn="l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marR="0" indent="-171450" algn="l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5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92919" marR="0" indent="-150019" algn="l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2222" marR="0" indent="-135731" algn="l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67954" marR="0" indent="-126206" algn="l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923780" indent="-174890" algn="l" defTabSz="6995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73559" indent="-174890" algn="l" defTabSz="6995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23337" indent="-174890" algn="l" defTabSz="6995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3116" indent="-174890" algn="l" defTabSz="6995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dirty="0">
                <a:solidFill>
                  <a:schemeClr val="accent2"/>
                </a:solidFill>
                <a:latin typeface="+mn-lt"/>
                <a:ea typeface="Calibri" panose="020F0502020204030204" pitchFamily="34" charset="0"/>
              </a:rPr>
              <a:t>If you’re eager to learn more tips and best practices, check out </a:t>
            </a:r>
            <a:r>
              <a:rPr lang="en-US" sz="2400" dirty="0">
                <a:solidFill>
                  <a:schemeClr val="accent2"/>
                </a:solidFill>
                <a:latin typeface="+mn-lt"/>
              </a:rPr>
              <a:t>these free resources and learning materials.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1AC7FF-8BE9-4550-BD08-0A42B99F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6154" y="292556"/>
            <a:ext cx="3276275" cy="677108"/>
          </a:xfrm>
        </p:spPr>
        <p:txBody>
          <a:bodyPr/>
          <a:lstStyle/>
          <a:p>
            <a:r>
              <a:rPr lang="en-US" sz="3200" u="sng" dirty="0">
                <a:solidFill>
                  <a:schemeClr val="bg2"/>
                </a:solidFill>
              </a:rPr>
              <a:t>Free Resources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5FEF8A-4391-41A6-8479-9832CCE5A71C}"/>
              </a:ext>
            </a:extLst>
          </p:cNvPr>
          <p:cNvGrpSpPr/>
          <p:nvPr/>
        </p:nvGrpSpPr>
        <p:grpSpPr>
          <a:xfrm>
            <a:off x="4157660" y="907256"/>
            <a:ext cx="5159472" cy="4080324"/>
            <a:chOff x="285829" y="1462080"/>
            <a:chExt cx="4859352" cy="361287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EED0ED-AA54-4E4F-9842-0E07BE69A62A}"/>
                </a:ext>
              </a:extLst>
            </p:cNvPr>
            <p:cNvSpPr/>
            <p:nvPr/>
          </p:nvSpPr>
          <p:spPr>
            <a:xfrm>
              <a:off x="312745" y="2599560"/>
              <a:ext cx="4832436" cy="5177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schemeClr val="accent1"/>
                  </a:solidFill>
                </a:rPr>
                <a:t>eBook: Professional Azure SQL DBA</a:t>
              </a:r>
              <a:endParaRPr lang="en-US" sz="1600" b="1" dirty="0">
                <a:solidFill>
                  <a:srgbClr val="0078D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accent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http://aka.ms/sqlsaturday_packt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Segoe UI Semibold" panose="020B05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7228BB-2BC2-40FA-9409-4CF12935D9A7}"/>
                </a:ext>
              </a:extLst>
            </p:cNvPr>
            <p:cNvSpPr/>
            <p:nvPr/>
          </p:nvSpPr>
          <p:spPr>
            <a:xfrm>
              <a:off x="312745" y="3252693"/>
              <a:ext cx="4659304" cy="5177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schemeClr val="accent1"/>
                  </a:solidFill>
                </a:rPr>
                <a:t>Handbook: Essential Guide to Data in the Cloud</a:t>
              </a:r>
              <a:endParaRPr lang="en-US" sz="1600" b="1" dirty="0">
                <a:solidFill>
                  <a:srgbClr val="0078D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accent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https://aka.ms/sqlsaturday_essential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Segoe UI Semibold" panose="020B050204020402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8E15F5-FA30-43DF-907F-40CBACAEAFCA}"/>
                </a:ext>
              </a:extLst>
            </p:cNvPr>
            <p:cNvSpPr/>
            <p:nvPr/>
          </p:nvSpPr>
          <p:spPr>
            <a:xfrm>
              <a:off x="312745" y="3821377"/>
              <a:ext cx="4659304" cy="73579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chemeClr val="accent1"/>
                  </a:solidFill>
                </a:rPr>
                <a:t>Case studies: Future Proof your Data Infrastructure with Azure</a:t>
              </a:r>
              <a:endPara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accent1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https://aka.ms/sqlsaturday_future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Segoe UI Semibold" panose="020B0502040204020203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23989B-F88A-43DC-8E46-4A6FFE8A6686}"/>
                </a:ext>
              </a:extLst>
            </p:cNvPr>
            <p:cNvSpPr/>
            <p:nvPr/>
          </p:nvSpPr>
          <p:spPr>
            <a:xfrm>
              <a:off x="285829" y="4557173"/>
              <a:ext cx="4659304" cy="517782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>
                  <a:solidFill>
                    <a:schemeClr val="accent1"/>
                  </a:solidFill>
                  <a:effectLst/>
                  <a:ea typeface="Calibri" panose="020F0502020204030204" pitchFamily="34" charset="0"/>
                </a:rPr>
                <a:t>Training: Microsoft Learn</a:t>
              </a:r>
              <a:endParaRPr lang="en-US" sz="1600" b="1">
                <a:solidFill>
                  <a:schemeClr val="accent1"/>
                </a:solidFill>
                <a:effectLst/>
                <a:ea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u="sng">
                  <a:solidFill>
                    <a:schemeClr val="accent1"/>
                  </a:solidFill>
                  <a:effectLst/>
                  <a:ea typeface="Calibri" panose="020F050202020403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https://aka.ms/</a:t>
              </a:r>
              <a:r>
                <a:rPr lang="en-US" sz="1600" u="sng">
                  <a:solidFill>
                    <a:schemeClr val="accent1"/>
                  </a:solidFill>
                  <a:ea typeface="Calibri" panose="020F050202020403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azuresqlfundamentals</a:t>
              </a: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Segoe UI Semibold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EF3658-4877-49D8-82AD-1AA29F65F5F7}"/>
                </a:ext>
              </a:extLst>
            </p:cNvPr>
            <p:cNvSpPr txBox="1"/>
            <p:nvPr/>
          </p:nvSpPr>
          <p:spPr>
            <a:xfrm>
              <a:off x="329482" y="1462080"/>
              <a:ext cx="4572000" cy="1096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>
                  <a:solidFill>
                    <a:schemeClr val="accent1"/>
                  </a:solidFill>
                </a:rPr>
                <a:t>SQL Server 2019 Free Training</a:t>
              </a:r>
              <a:br>
                <a:rPr lang="en-US" sz="1600" b="1">
                  <a:solidFill>
                    <a:schemeClr val="accent1"/>
                  </a:solidFill>
                </a:rPr>
              </a:br>
              <a:r>
                <a:rPr lang="en-US" sz="1600">
                  <a:solidFill>
                    <a:schemeClr val="accent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</a:t>
              </a:r>
              <a:r>
                <a:rPr lang="en-US" sz="1600" err="1">
                  <a:solidFill>
                    <a:schemeClr val="accent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sqlworkshops</a:t>
              </a:r>
              <a:r>
                <a:rPr lang="en-US" sz="1600">
                  <a:solidFill>
                    <a:schemeClr val="accent1"/>
                  </a:solidFill>
                </a:rPr>
                <a:t> </a:t>
              </a:r>
              <a:endParaRPr lang="en-US" sz="800">
                <a:solidFill>
                  <a:schemeClr val="accent1"/>
                </a:solidFill>
              </a:endParaRPr>
            </a:p>
            <a:p>
              <a:br>
                <a:rPr lang="en-US" sz="1050">
                  <a:solidFill>
                    <a:schemeClr val="accent1"/>
                  </a:solidFill>
                </a:rPr>
              </a:br>
              <a:r>
                <a:rPr lang="en-US" sz="1600" b="1">
                  <a:solidFill>
                    <a:schemeClr val="accent1"/>
                  </a:solidFill>
                </a:rPr>
                <a:t>eBook: SQL Server 2019  </a:t>
              </a:r>
            </a:p>
            <a:p>
              <a:r>
                <a:rPr lang="en-US" sz="1600">
                  <a:solidFill>
                    <a:schemeClr val="accent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aka.ms/sql19_ebook</a:t>
              </a:r>
              <a:endParaRPr lang="en-US" sz="160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ED1BFB-3EAB-4868-8692-13D44E25F74A}"/>
              </a:ext>
            </a:extLst>
          </p:cNvPr>
          <p:cNvSpPr txBox="1"/>
          <p:nvPr/>
        </p:nvSpPr>
        <p:spPr>
          <a:xfrm>
            <a:off x="0" y="4723405"/>
            <a:ext cx="4013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This event was sponsored by Microsoft.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106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796" y="2202078"/>
            <a:ext cx="6016492" cy="1520957"/>
          </a:xfrm>
        </p:spPr>
        <p:txBody>
          <a:bodyPr/>
          <a:lstStyle/>
          <a:p>
            <a:r>
              <a:rPr lang="en-US" dirty="0"/>
              <a:t>DMV’s – O </a:t>
            </a:r>
            <a:r>
              <a:rPr lang="en-US" dirty="0" err="1"/>
              <a:t>primeiro</a:t>
            </a:r>
            <a:r>
              <a:rPr lang="en-US" dirty="0"/>
              <a:t> </a:t>
            </a:r>
            <a:r>
              <a:rPr lang="en-US" dirty="0" err="1"/>
              <a:t>passo</a:t>
            </a:r>
            <a:r>
              <a:rPr lang="en-US" dirty="0"/>
              <a:t> para </a:t>
            </a:r>
            <a:r>
              <a:rPr lang="en-US" dirty="0" err="1"/>
              <a:t>dominar</a:t>
            </a:r>
            <a:r>
              <a:rPr lang="en-US" dirty="0"/>
              <a:t> o SQL Server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923CC4FB-706E-431F-9111-6E391A490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0" y="4315216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96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DMV’s e Views de </a:t>
            </a:r>
            <a:r>
              <a:rPr lang="en-US" dirty="0" err="1"/>
              <a:t>Catálogo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45598-B057-614A-93FA-D203DEB22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5" y="1164052"/>
            <a:ext cx="8481212" cy="319333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Objetos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internos</a:t>
            </a:r>
            <a:r>
              <a:rPr lang="en-US" dirty="0">
                <a:solidFill>
                  <a:schemeClr val="tx2"/>
                </a:solidFill>
              </a:rPr>
              <a:t> do SGBD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Informações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</a:t>
            </a:r>
            <a:r>
              <a:rPr lang="en-US" dirty="0" err="1"/>
              <a:t>próprio</a:t>
            </a:r>
            <a:r>
              <a:rPr lang="en-US" dirty="0"/>
              <a:t> SGBD </a:t>
            </a:r>
            <a:r>
              <a:rPr lang="en-US" dirty="0" err="1"/>
              <a:t>utilizando</a:t>
            </a:r>
            <a:r>
              <a:rPr lang="en-US" dirty="0"/>
              <a:t> T-SQL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Ideal para </a:t>
            </a:r>
            <a:r>
              <a:rPr lang="en-US" dirty="0" err="1">
                <a:solidFill>
                  <a:schemeClr val="tx2"/>
                </a:solidFill>
              </a:rPr>
              <a:t>automatizações</a:t>
            </a:r>
            <a:r>
              <a:rPr lang="en-US" dirty="0"/>
              <a:t>, </a:t>
            </a:r>
            <a:r>
              <a:rPr lang="en-US" dirty="0" err="1"/>
              <a:t>alertas</a:t>
            </a:r>
            <a:r>
              <a:rPr lang="en-US" dirty="0"/>
              <a:t> e </a:t>
            </a:r>
            <a:r>
              <a:rPr lang="en-US" dirty="0" err="1"/>
              <a:t>monitoramentos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 </a:t>
            </a:r>
            <a:r>
              <a:rPr lang="en-US" dirty="0" err="1">
                <a:solidFill>
                  <a:schemeClr val="tx2"/>
                </a:solidFill>
              </a:rPr>
              <a:t>cada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/>
              <a:t>versão</a:t>
            </a:r>
            <a:r>
              <a:rPr lang="en-US" dirty="0"/>
              <a:t>, </a:t>
            </a:r>
            <a:r>
              <a:rPr lang="en-US" dirty="0" err="1"/>
              <a:t>novas</a:t>
            </a:r>
            <a:r>
              <a:rPr lang="en-US" dirty="0"/>
              <a:t> DMV’s e views </a:t>
            </a:r>
            <a:r>
              <a:rPr lang="en-US" dirty="0" err="1"/>
              <a:t>internas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lançadas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DMVs &lt;&gt; View de </a:t>
            </a:r>
            <a:r>
              <a:rPr lang="en-US" dirty="0" err="1">
                <a:solidFill>
                  <a:schemeClr val="tx2"/>
                </a:solidFill>
              </a:rPr>
              <a:t>catálogo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CB81A36D-7245-4182-A5E5-A158EED975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302752" y="-74618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1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de </a:t>
            </a:r>
            <a:r>
              <a:rPr lang="en-US" dirty="0" err="1"/>
              <a:t>Catálogo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45598-B057-614A-93FA-D203DEB22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2745" y="1164052"/>
            <a:ext cx="8481212" cy="319333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</a:rPr>
              <a:t>Consultas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estáticas</a:t>
            </a:r>
            <a:r>
              <a:rPr lang="en-US" dirty="0">
                <a:solidFill>
                  <a:schemeClr val="tx2"/>
                </a:solidFill>
              </a:rPr>
              <a:t> a </a:t>
            </a:r>
            <a:r>
              <a:rPr lang="en-US" dirty="0" err="1">
                <a:solidFill>
                  <a:schemeClr val="tx2"/>
                </a:solidFill>
              </a:rPr>
              <a:t>objetos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internos</a:t>
            </a:r>
            <a:r>
              <a:rPr lang="en-US" dirty="0">
                <a:solidFill>
                  <a:schemeClr val="tx2"/>
                </a:solidFill>
              </a:rPr>
              <a:t> em disco/</a:t>
            </a:r>
            <a:r>
              <a:rPr lang="en-US" dirty="0" err="1">
                <a:solidFill>
                  <a:schemeClr val="tx2"/>
                </a:solidFill>
              </a:rPr>
              <a:t>memória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São </a:t>
            </a:r>
            <a:r>
              <a:rPr lang="en-US" dirty="0" err="1"/>
              <a:t>localizados</a:t>
            </a:r>
            <a:r>
              <a:rPr lang="en-US" dirty="0"/>
              <a:t> no schema sys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Views </a:t>
            </a:r>
            <a:r>
              <a:rPr lang="en-US" dirty="0" err="1"/>
              <a:t>criadas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r>
              <a:rPr lang="en-US" dirty="0"/>
              <a:t> </a:t>
            </a:r>
            <a:r>
              <a:rPr lang="en-US" dirty="0" err="1"/>
              <a:t>internas</a:t>
            </a:r>
            <a:r>
              <a:rPr lang="en-US" dirty="0"/>
              <a:t> e </a:t>
            </a:r>
            <a:r>
              <a:rPr lang="en-US" dirty="0" err="1"/>
              <a:t>ocultas</a:t>
            </a:r>
            <a:r>
              <a:rPr lang="en-US" dirty="0"/>
              <a:t> do SGBD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Exemplos</a:t>
            </a:r>
            <a:r>
              <a:rPr lang="en-US" dirty="0"/>
              <a:t>: </a:t>
            </a:r>
            <a:r>
              <a:rPr lang="en-US" dirty="0" err="1"/>
              <a:t>sys.databases</a:t>
            </a:r>
            <a:r>
              <a:rPr lang="en-US" dirty="0"/>
              <a:t>, </a:t>
            </a:r>
            <a:r>
              <a:rPr lang="en-US" dirty="0" err="1"/>
              <a:t>sys.tables</a:t>
            </a:r>
            <a:r>
              <a:rPr lang="en-US" dirty="0"/>
              <a:t>, </a:t>
            </a:r>
            <a:r>
              <a:rPr lang="en-US" dirty="0" err="1"/>
              <a:t>sys.objects</a:t>
            </a:r>
            <a:r>
              <a:rPr lang="en-US" dirty="0"/>
              <a:t>, </a:t>
            </a:r>
            <a:r>
              <a:rPr lang="en-US" dirty="0" err="1"/>
              <a:t>sys.configurations</a:t>
            </a:r>
            <a:r>
              <a:rPr lang="en-US" dirty="0"/>
              <a:t>, </a:t>
            </a:r>
            <a:r>
              <a:rPr lang="en-US" dirty="0" err="1"/>
              <a:t>sys.traces</a:t>
            </a:r>
            <a:r>
              <a:rPr lang="en-US" dirty="0"/>
              <a:t>, </a:t>
            </a:r>
            <a:r>
              <a:rPr lang="en-US" dirty="0" err="1"/>
              <a:t>sys.columns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CB81A36D-7245-4182-A5E5-A158EED975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302752" y="-74618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41750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SQLSat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289E51"/>
      </a:accent1>
      <a:accent2>
        <a:srgbClr val="105820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WHITE TEMPLATE">
  <a:themeElements>
    <a:clrScheme name="Azur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8D4"/>
      </a:accent1>
      <a:accent2>
        <a:srgbClr val="50E6FF"/>
      </a:accent2>
      <a:accent3>
        <a:srgbClr val="3C3C41"/>
      </a:accent3>
      <a:accent4>
        <a:srgbClr val="75757A"/>
      </a:accent4>
      <a:accent5>
        <a:srgbClr val="EBEBEB"/>
      </a:accent5>
      <a:accent6>
        <a:srgbClr val="FFFFFF"/>
      </a:accent6>
      <a:hlink>
        <a:srgbClr val="0078D4"/>
      </a:hlink>
      <a:folHlink>
        <a:srgbClr val="954F7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70503E65B09C48A66855E9E9369823" ma:contentTypeVersion="12" ma:contentTypeDescription="Create a new document." ma:contentTypeScope="" ma:versionID="fcb632bd6ccdaaad8622a92588836b1c">
  <xsd:schema xmlns:xsd="http://www.w3.org/2001/XMLSchema" xmlns:xs="http://www.w3.org/2001/XMLSchema" xmlns:p="http://schemas.microsoft.com/office/2006/metadata/properties" xmlns:ns2="d10e2f95-430a-4dd6-ae0c-dc822f427a88" xmlns:ns3="d20358f7-2922-4755-8013-d9d9a0b41fb8" targetNamespace="http://schemas.microsoft.com/office/2006/metadata/properties" ma:root="true" ma:fieldsID="f2c1f7b557104bcc2eddc68f306e035c" ns2:_="" ns3:_="">
    <xsd:import namespace="d10e2f95-430a-4dd6-ae0c-dc822f427a88"/>
    <xsd:import namespace="d20358f7-2922-4755-8013-d9d9a0b41f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e2f95-430a-4dd6-ae0c-dc822f427a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0358f7-2922-4755-8013-d9d9a0b41fb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B65010-8726-4515-9EEF-CFE77F09C7D4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d10e2f95-430a-4dd6-ae0c-dc822f427a88"/>
    <ds:schemaRef ds:uri="d20358f7-2922-4755-8013-d9d9a0b41fb8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8458033-457D-4B4B-B697-7D80A01E2F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0e2f95-430a-4dd6-ae0c-dc822f427a88"/>
    <ds:schemaRef ds:uri="d20358f7-2922-4755-8013-d9d9a0b41f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B2E53C7-64B1-4FD9-90CC-B9DB17BCD6A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2303</TotalTime>
  <Words>795</Words>
  <Application>Microsoft Office PowerPoint</Application>
  <PresentationFormat>On-screen Show (16:9)</PresentationFormat>
  <Paragraphs>100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PASS 2013_SpeakerTemplate_16x9</vt:lpstr>
      <vt:lpstr>1_WHITE TEMPLATE</vt:lpstr>
      <vt:lpstr>DMV’s</vt:lpstr>
      <vt:lpstr>Explore your PASS community</vt:lpstr>
      <vt:lpstr>Missed PASS Summit 2019?</vt:lpstr>
      <vt:lpstr>PowerPoint Presentation</vt:lpstr>
      <vt:lpstr>Thank You to our SQLSaturday BH Sponsors</vt:lpstr>
      <vt:lpstr>Free Resources</vt:lpstr>
      <vt:lpstr>PowerPoint Presentation</vt:lpstr>
      <vt:lpstr>DMV’s e Views de Catálogo</vt:lpstr>
      <vt:lpstr>Views de Catálogo</vt:lpstr>
      <vt:lpstr>Quantidade de DMV’s e DMF’s</vt:lpstr>
      <vt:lpstr>Views/Tabelas de Compatibilidade</vt:lpstr>
      <vt:lpstr>INFORMATION_SCHEMA</vt:lpstr>
      <vt:lpstr>Objetos internos da msdb</vt:lpstr>
      <vt:lpstr>DMV’s e DMF’s</vt:lpstr>
      <vt:lpstr>DMV’s e DMF’s</vt:lpstr>
      <vt:lpstr>DMV’s e DMF’s</vt:lpstr>
      <vt:lpstr>DMV’s e DMF’s</vt:lpstr>
      <vt:lpstr>Referências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Dirceu Resende</cp:lastModifiedBy>
  <cp:revision>33</cp:revision>
  <dcterms:created xsi:type="dcterms:W3CDTF">2013-07-12T18:23:55Z</dcterms:created>
  <dcterms:modified xsi:type="dcterms:W3CDTF">2020-10-24T17:06:41Z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0x0101000E70503E65B09C48A66855E9E9369823</vt:lpwstr>
  </property>
</Properties>
</file>